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83" r:id="rId3"/>
    <p:sldMasterId id="2147483686" r:id="rId4"/>
  </p:sldMasterIdLst>
  <p:notesMasterIdLst>
    <p:notesMasterId r:id="rId12"/>
  </p:notesMasterIdLst>
  <p:sldIdLst>
    <p:sldId id="258" r:id="rId5"/>
    <p:sldId id="404" r:id="rId6"/>
    <p:sldId id="403" r:id="rId7"/>
    <p:sldId id="405" r:id="rId8"/>
    <p:sldId id="406" r:id="rId9"/>
    <p:sldId id="407" r:id="rId10"/>
    <p:sldId id="30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95" autoAdjust="0"/>
  </p:normalViewPr>
  <p:slideViewPr>
    <p:cSldViewPr snapToGrid="0">
      <p:cViewPr varScale="1">
        <p:scale>
          <a:sx n="65" d="100"/>
          <a:sy n="65" d="100"/>
        </p:scale>
        <p:origin x="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C456B-47FE-4250-832A-A73DF3FC2474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FE32B-5B86-4BB5-B922-A36980673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39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4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1C38-3F89-4443-A576-117A6A67F571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02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1C38-3F89-4443-A576-117A6A67F571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1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1C38-3F89-4443-A576-117A6A67F571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70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65 </a:t>
            </a:r>
            <a:r>
              <a:rPr lang="en-US" dirty="0" err="1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3461" y="5302608"/>
            <a:ext cx="2923244" cy="12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2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65 </a:t>
            </a:r>
            <a:r>
              <a:rPr lang="en-US" dirty="0" err="1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3461" y="5302608"/>
            <a:ext cx="2923244" cy="12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11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65 </a:t>
            </a:r>
            <a:r>
              <a:rPr lang="en-US" dirty="0" err="1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56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sp>
        <p:nvSpPr>
          <p:cNvPr id="5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31133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65 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440193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0" b="12730"/>
          <a:stretch/>
        </p:blipFill>
        <p:spPr>
          <a:xfrm>
            <a:off x="261387" y="1233488"/>
            <a:ext cx="11658469" cy="5363255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31133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65 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82860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478" r="289" b="12493"/>
          <a:stretch/>
        </p:blipFill>
        <p:spPr>
          <a:xfrm>
            <a:off x="261387" y="1233488"/>
            <a:ext cx="11650305" cy="5379583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65 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801864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604" b="29863"/>
          <a:stretch/>
        </p:blipFill>
        <p:spPr>
          <a:xfrm>
            <a:off x="272845" y="1231490"/>
            <a:ext cx="11638847" cy="5378860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65 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49706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3525" y="1233488"/>
            <a:ext cx="11686056" cy="5380037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65 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35420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1C38-3F89-4443-A576-117A6A67F571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201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61" r="82" b="2505"/>
          <a:stretch/>
        </p:blipFill>
        <p:spPr>
          <a:xfrm>
            <a:off x="263524" y="1233488"/>
            <a:ext cx="11680825" cy="5367337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65 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27213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5" t="20225" b="16537"/>
          <a:stretch/>
        </p:blipFill>
        <p:spPr>
          <a:xfrm>
            <a:off x="263524" y="1238250"/>
            <a:ext cx="11642725" cy="5390400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2" y="2701639"/>
            <a:ext cx="8969437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65 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690100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19"/>
          <a:stretch/>
        </p:blipFill>
        <p:spPr>
          <a:xfrm>
            <a:off x="263523" y="1238249"/>
            <a:ext cx="11642725" cy="5394563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2" y="2701639"/>
            <a:ext cx="8969437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65 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84028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29783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35pt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9" b="27663"/>
          <a:stretch/>
        </p:blipFill>
        <p:spPr>
          <a:xfrm>
            <a:off x="263530" y="1188149"/>
            <a:ext cx="11664613" cy="44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850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35pt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0" b="33041"/>
          <a:stretch/>
        </p:blipFill>
        <p:spPr>
          <a:xfrm>
            <a:off x="263530" y="1233498"/>
            <a:ext cx="11664951" cy="44030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2" b="23587"/>
          <a:stretch/>
        </p:blipFill>
        <p:spPr>
          <a:xfrm>
            <a:off x="263529" y="1233498"/>
            <a:ext cx="11664951" cy="44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08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71225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2" y="1233488"/>
            <a:ext cx="11355761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11" name="Content Placeholder 4"/>
          <p:cNvSpPr>
            <a:spLocks noGrp="1"/>
          </p:cNvSpPr>
          <p:nvPr>
            <p:ph sz="half" idx="10" hasCustomPrompt="1"/>
          </p:nvPr>
        </p:nvSpPr>
        <p:spPr>
          <a:xfrm>
            <a:off x="412200" y="2034652"/>
            <a:ext cx="11352277" cy="4351338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 level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69171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3" y="1231207"/>
            <a:ext cx="5536880" cy="63716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203" y="2221356"/>
            <a:ext cx="5539336" cy="437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6238006" y="1231207"/>
            <a:ext cx="5690469" cy="536644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998241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25937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1C38-3F89-4443-A576-117A6A67F571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319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1550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416559" y="1160923"/>
            <a:ext cx="11511915" cy="5268452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</a:t>
            </a:r>
            <a:r>
              <a:rPr lang="ru-RU" dirty="0"/>
              <a:t> </a:t>
            </a:r>
            <a:r>
              <a:rPr lang="en-US" dirty="0"/>
              <a:t>level</a:t>
            </a:r>
            <a:endParaRPr lang="uk-UA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436811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451" y="1464898"/>
            <a:ext cx="4786022" cy="496447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435" y="343778"/>
            <a:ext cx="4772878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6096000" y="0"/>
            <a:ext cx="6095999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Object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617562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47318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416559" y="1233487"/>
            <a:ext cx="11511915" cy="4391025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</a:t>
            </a:r>
            <a:r>
              <a:rPr lang="ru-RU" dirty="0"/>
              <a:t> </a:t>
            </a:r>
            <a:r>
              <a:rPr lang="en-US" dirty="0"/>
              <a:t>level</a:t>
            </a:r>
            <a:endParaRPr lang="uk-UA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011873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451" y="1464898"/>
            <a:ext cx="4786022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435" y="343778"/>
            <a:ext cx="4772878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6096000" y="0"/>
            <a:ext cx="6095999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Object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92981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1C38-3F89-4443-A576-117A6A67F571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6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1C38-3F89-4443-A576-117A6A67F571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5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1C38-3F89-4443-A576-117A6A67F571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47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1C38-3F89-4443-A576-117A6A67F571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8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1C38-3F89-4443-A576-117A6A67F571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23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1C38-3F89-4443-A576-117A6A67F571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5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21C38-3F89-4443-A576-117A6A67F571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FED5-98EC-4D36-A131-F774E0E6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51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12202" y="1268760"/>
            <a:ext cx="11352277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12201" y="2168332"/>
            <a:ext cx="113522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7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31308"/>
            <a:ext cx="113307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6560" y="1160923"/>
            <a:ext cx="11330708" cy="52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</a:t>
            </a:r>
            <a:r>
              <a:rPr lang="ru-RU" dirty="0"/>
              <a:t> </a:t>
            </a:r>
            <a:r>
              <a:rPr lang="en-US" dirty="0"/>
              <a:t>level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4833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9" r:id="rId3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25">
          <p15:clr>
            <a:srgbClr val="F26B43"/>
          </p15:clr>
        </p15:guide>
        <p15:guide id="9" orient="horz" pos="3543">
          <p15:clr>
            <a:srgbClr val="F26B43"/>
          </p15:clr>
        </p15:guide>
        <p15:guide id="10" pos="3749">
          <p15:clr>
            <a:srgbClr val="F26B43"/>
          </p15:clr>
        </p15:guide>
        <p15:guide id="11" pos="39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31308"/>
            <a:ext cx="113307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6560" y="1160923"/>
            <a:ext cx="113307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</a:t>
            </a:r>
            <a:r>
              <a:rPr lang="ru-RU" dirty="0"/>
              <a:t> </a:t>
            </a:r>
            <a:r>
              <a:rPr lang="en-US" dirty="0"/>
              <a:t>level</a:t>
            </a:r>
            <a:endParaRPr lang="uk-UA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3550" y="6031830"/>
            <a:ext cx="2878557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1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>
          <p15:clr>
            <a:srgbClr val="F26B43"/>
          </p15:clr>
        </p15:guide>
        <p15:guide id="8" orient="horz" pos="3543">
          <p15:clr>
            <a:srgbClr val="F26B43"/>
          </p15:clr>
        </p15:guide>
        <p15:guide id="9" pos="3749">
          <p15:clr>
            <a:srgbClr val="F26B43"/>
          </p15:clr>
        </p15:guide>
        <p15:guide id="10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8722" y="2701639"/>
            <a:ext cx="8564877" cy="1731039"/>
          </a:xfrm>
        </p:spPr>
        <p:txBody>
          <a:bodyPr>
            <a:normAutofit/>
          </a:bodyPr>
          <a:lstStyle/>
          <a:p>
            <a:r>
              <a:rPr lang="en-US" dirty="0"/>
              <a:t>Exceptions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398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Exceptions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512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vs. Error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There are two strategies for signaling errors as they appear from layer to layer in software: raising exceptions and returning status code.</a:t>
            </a:r>
          </a:p>
          <a:p>
            <a:r>
              <a:rPr lang="en-US" sz="2000" dirty="0"/>
              <a:t>Languages like C don't have real exception handling mechanism. Newer languages like Python do support exceptions. Python is a high level language and it also has no “</a:t>
            </a:r>
            <a:r>
              <a:rPr lang="en-US" sz="2000" dirty="0" err="1"/>
              <a:t>goto</a:t>
            </a:r>
            <a:r>
              <a:rPr lang="en-US" sz="2000" dirty="0"/>
              <a:t>” operator.</a:t>
            </a:r>
          </a:p>
          <a:p>
            <a:r>
              <a:rPr lang="en-US" sz="2000" dirty="0"/>
              <a:t>Handling status code makes code less readable.</a:t>
            </a:r>
          </a:p>
          <a:p>
            <a:r>
              <a:rPr lang="en-US" sz="2000" dirty="0"/>
              <a:t>Exceptions allow to separate concerns in a way that the code can't (unpredictable situations from the lower layers of a program).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870297" y="4550582"/>
            <a:ext cx="3393681" cy="2000548"/>
          </a:xfrm>
          <a:prstGeom prst="rect">
            <a:avLst/>
          </a:prstGeom>
          <a:solidFill>
            <a:schemeClr val="bg1">
              <a:lumMod val="85000"/>
              <a:alpha val="50195"/>
            </a:schemeClr>
          </a:solidFill>
          <a:ln w="9525">
            <a:solidFill>
              <a:srgbClr val="FF6600"/>
            </a:solidFill>
            <a:prstDash val="lgDash"/>
            <a:miter lim="800000"/>
            <a:headEnd/>
            <a:tailEnd/>
          </a:ln>
        </p:spPr>
        <p:txBody>
          <a:bodyPr wrap="square" tIns="137160" bIns="137160">
            <a:spAutoFit/>
          </a:bodyPr>
          <a:lstStyle>
            <a:lvl1pPr marL="342900" indent="-3429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1pPr>
            <a:lvl2pPr marL="1143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9pPr>
          </a:lstStyle>
          <a:p>
            <a:pPr lvl="1" eaLnBrk="1" hangingPunct="1"/>
            <a:r>
              <a:rPr lang="en-US" altLang="uk-UA" sz="1400" b="1" dirty="0" err="1"/>
              <a:t>def</a:t>
            </a:r>
            <a:r>
              <a:rPr lang="en-US" altLang="uk-UA" sz="1400" b="1" dirty="0"/>
              <a:t> </a:t>
            </a:r>
            <a:r>
              <a:rPr lang="en-US" altLang="uk-UA" sz="1400" b="1" dirty="0" err="1"/>
              <a:t>some_func</a:t>
            </a:r>
            <a:r>
              <a:rPr lang="en-US" altLang="uk-UA" sz="1400" b="1" dirty="0"/>
              <a:t>(a, b):</a:t>
            </a:r>
          </a:p>
          <a:p>
            <a:pPr lvl="1" eaLnBrk="1" hangingPunct="1"/>
            <a:r>
              <a:rPr lang="en-US" altLang="uk-UA" sz="1400" b="1" dirty="0"/>
              <a:t>    status = other_func1(a)</a:t>
            </a:r>
          </a:p>
          <a:p>
            <a:pPr lvl="1" eaLnBrk="1" hangingPunct="1"/>
            <a:r>
              <a:rPr lang="en-US" altLang="uk-UA" sz="1400" b="1" dirty="0"/>
              <a:t>    if not status:</a:t>
            </a:r>
          </a:p>
          <a:p>
            <a:pPr lvl="1" eaLnBrk="1" hangingPunct="1"/>
            <a:r>
              <a:rPr lang="en-US" altLang="uk-UA" sz="1400" b="1" dirty="0"/>
              <a:t>        return status</a:t>
            </a:r>
          </a:p>
          <a:p>
            <a:pPr lvl="1" eaLnBrk="1" hangingPunct="1"/>
            <a:r>
              <a:rPr lang="en-US" altLang="uk-UA" sz="1400" b="1" dirty="0"/>
              <a:t>    status = other_func2(b)</a:t>
            </a:r>
          </a:p>
          <a:p>
            <a:pPr lvl="1" eaLnBrk="1" hangingPunct="1"/>
            <a:r>
              <a:rPr lang="en-US" altLang="uk-UA" sz="1400" b="1" dirty="0"/>
              <a:t>    if not status:</a:t>
            </a:r>
          </a:p>
          <a:p>
            <a:pPr lvl="1" eaLnBrk="1" hangingPunct="1"/>
            <a:r>
              <a:rPr lang="en-US" altLang="uk-UA" sz="1400" b="1" dirty="0"/>
              <a:t>        return status</a:t>
            </a:r>
          </a:p>
          <a:p>
            <a:pPr lvl="1" eaLnBrk="1" hangingPunct="1"/>
            <a:r>
              <a:rPr lang="en-US" altLang="uk-UA" sz="1400" b="1" dirty="0"/>
              <a:t>    return 1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606157" y="4550582"/>
            <a:ext cx="3393681" cy="923330"/>
          </a:xfrm>
          <a:prstGeom prst="rect">
            <a:avLst/>
          </a:prstGeom>
          <a:solidFill>
            <a:schemeClr val="bg1">
              <a:lumMod val="85000"/>
              <a:alpha val="50195"/>
            </a:schemeClr>
          </a:solidFill>
          <a:ln w="9525">
            <a:solidFill>
              <a:srgbClr val="FF6600"/>
            </a:solidFill>
            <a:prstDash val="lgDash"/>
            <a:miter lim="800000"/>
            <a:headEnd/>
            <a:tailEnd/>
          </a:ln>
        </p:spPr>
        <p:txBody>
          <a:bodyPr wrap="square" tIns="137160" bIns="137160">
            <a:spAutoFit/>
          </a:bodyPr>
          <a:lstStyle>
            <a:lvl1pPr marL="342900" indent="-3429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1pPr>
            <a:lvl2pPr marL="1143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9pPr>
          </a:lstStyle>
          <a:p>
            <a:pPr lvl="1" eaLnBrk="1" hangingPunct="1"/>
            <a:r>
              <a:rPr lang="en-US" altLang="uk-UA" sz="1400" b="1" dirty="0" err="1"/>
              <a:t>def</a:t>
            </a:r>
            <a:r>
              <a:rPr lang="en-US" altLang="uk-UA" sz="1400" b="1" dirty="0"/>
              <a:t> </a:t>
            </a:r>
            <a:r>
              <a:rPr lang="en-US" altLang="uk-UA" sz="1400" b="1" dirty="0" err="1"/>
              <a:t>some_func</a:t>
            </a:r>
            <a:r>
              <a:rPr lang="en-US" altLang="uk-UA" sz="1400" b="1" dirty="0"/>
              <a:t>(a, b):</a:t>
            </a:r>
          </a:p>
          <a:p>
            <a:pPr lvl="1" eaLnBrk="1" hangingPunct="1"/>
            <a:r>
              <a:rPr lang="en-US" altLang="uk-UA" sz="1400" b="1" dirty="0"/>
              <a:t>    other_func1(a)</a:t>
            </a:r>
          </a:p>
          <a:p>
            <a:pPr lvl="1" eaLnBrk="1" hangingPunct="1"/>
            <a:r>
              <a:rPr lang="en-US" altLang="uk-UA" sz="1400" b="1" dirty="0"/>
              <a:t>    other_func1(b)</a:t>
            </a:r>
          </a:p>
        </p:txBody>
      </p:sp>
    </p:spTree>
    <p:extLst>
      <p:ext uri="{BB962C8B-B14F-4D97-AF65-F5344CB8AC3E}">
        <p14:creationId xmlns:p14="http://schemas.microsoft.com/office/powerpoint/2010/main" val="327665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inheritance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Exceptions should be class objects. The exceptions are defined in the module “exceptions”. This module never needs to be imported explicitly: the exceptions are provided in the built-in namespace as well as the exceptions module.</a:t>
            </a:r>
          </a:p>
          <a:p>
            <a:r>
              <a:rPr lang="en-US" sz="2000" dirty="0"/>
              <a:t>The built-in exception classes can be sub-classed to define new exceptions; programmers are encouraged to at least derive new exceptions from the Exception class and not </a:t>
            </a:r>
            <a:r>
              <a:rPr lang="en-US" sz="2000" dirty="0" err="1"/>
              <a:t>BaseException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altLang="uk-UA" sz="2000" dirty="0"/>
              <a:t>One can catch exception with the help of </a:t>
            </a:r>
            <a:endParaRPr lang="en-US" altLang="uk-UA" sz="2000" dirty="0" smtClean="0"/>
          </a:p>
          <a:p>
            <a:pPr marL="0" indent="0">
              <a:buNone/>
            </a:pPr>
            <a:r>
              <a:rPr lang="en-US" altLang="uk-UA" sz="2000" dirty="0" smtClean="0"/>
              <a:t>   "</a:t>
            </a:r>
            <a:r>
              <a:rPr lang="en-US" altLang="uk-UA" sz="2000" dirty="0"/>
              <a:t>try...except", which have the following syntax:</a:t>
            </a:r>
          </a:p>
          <a:p>
            <a:endParaRPr lang="en-US" sz="2000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212482" y="3742407"/>
            <a:ext cx="5551995" cy="2646878"/>
          </a:xfrm>
          <a:prstGeom prst="rect">
            <a:avLst/>
          </a:prstGeom>
          <a:solidFill>
            <a:schemeClr val="bg1">
              <a:lumMod val="85000"/>
              <a:alpha val="50195"/>
            </a:schemeClr>
          </a:solidFill>
          <a:ln w="9525">
            <a:solidFill>
              <a:srgbClr val="FF6600"/>
            </a:solidFill>
            <a:prstDash val="lgDash"/>
            <a:miter lim="800000"/>
            <a:headEnd/>
            <a:tailEnd/>
          </a:ln>
        </p:spPr>
        <p:txBody>
          <a:bodyPr wrap="square" tIns="137160" bIns="137160">
            <a:spAutoFit/>
          </a:bodyPr>
          <a:lstStyle>
            <a:lvl1pPr marL="342900" indent="-3429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1pPr>
            <a:lvl2pPr marL="1143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9pPr>
          </a:lstStyle>
          <a:p>
            <a:pPr lvl="1" eaLnBrk="1" hangingPunct="1"/>
            <a:r>
              <a:rPr lang="en-US" altLang="uk-UA" sz="1400" b="1" dirty="0"/>
              <a:t>try:</a:t>
            </a:r>
          </a:p>
          <a:p>
            <a:pPr lvl="1" eaLnBrk="1" hangingPunct="1"/>
            <a:r>
              <a:rPr lang="en-US" altLang="uk-UA" sz="1400" b="1" dirty="0"/>
              <a:t>    </a:t>
            </a:r>
            <a:r>
              <a:rPr lang="en-US" altLang="uk-UA" sz="1400" b="1" dirty="0" err="1"/>
              <a:t>try_case</a:t>
            </a:r>
            <a:endParaRPr lang="en-US" altLang="uk-UA" sz="1400" b="1" dirty="0"/>
          </a:p>
          <a:p>
            <a:pPr lvl="1" eaLnBrk="1" hangingPunct="1"/>
            <a:r>
              <a:rPr lang="en-US" altLang="uk-UA" sz="1400" b="1" dirty="0"/>
              <a:t>except exception_group1 as variable1:</a:t>
            </a:r>
          </a:p>
          <a:p>
            <a:pPr lvl="1" eaLnBrk="1" hangingPunct="1"/>
            <a:r>
              <a:rPr lang="en-US" altLang="uk-UA" sz="1400" b="1" dirty="0"/>
              <a:t>    except_case1</a:t>
            </a:r>
          </a:p>
          <a:p>
            <a:pPr lvl="1" eaLnBrk="1" hangingPunct="1"/>
            <a:r>
              <a:rPr lang="en-US" altLang="uk-UA" sz="1400" b="1" dirty="0"/>
              <a:t>...</a:t>
            </a:r>
          </a:p>
          <a:p>
            <a:pPr lvl="1" eaLnBrk="1" hangingPunct="1"/>
            <a:r>
              <a:rPr lang="en-US" altLang="uk-UA" sz="1400" b="1" dirty="0"/>
              <a:t>except </a:t>
            </a:r>
            <a:r>
              <a:rPr lang="en-US" altLang="uk-UA" sz="1400" b="1" dirty="0" err="1"/>
              <a:t>exception_groupN</a:t>
            </a:r>
            <a:r>
              <a:rPr lang="en-US" altLang="uk-UA" sz="1400" b="1" dirty="0"/>
              <a:t> as </a:t>
            </a:r>
            <a:r>
              <a:rPr lang="en-US" altLang="uk-UA" sz="1400" b="1" dirty="0" err="1"/>
              <a:t>variableN</a:t>
            </a:r>
            <a:r>
              <a:rPr lang="en-US" altLang="uk-UA" sz="1400" b="1" dirty="0"/>
              <a:t>:</a:t>
            </a:r>
          </a:p>
          <a:p>
            <a:pPr lvl="1" eaLnBrk="1" hangingPunct="1"/>
            <a:r>
              <a:rPr lang="en-US" altLang="uk-UA" sz="1400" b="1" dirty="0"/>
              <a:t>    </a:t>
            </a:r>
            <a:r>
              <a:rPr lang="en-US" altLang="uk-UA" sz="1400" b="1" dirty="0" err="1"/>
              <a:t>except_caseN</a:t>
            </a:r>
            <a:endParaRPr lang="en-US" altLang="uk-UA" sz="1400" b="1" dirty="0"/>
          </a:p>
          <a:p>
            <a:pPr lvl="1" eaLnBrk="1" hangingPunct="1"/>
            <a:r>
              <a:rPr lang="en-US" altLang="uk-UA" sz="1400" b="1" dirty="0"/>
              <a:t>else:</a:t>
            </a:r>
          </a:p>
          <a:p>
            <a:pPr lvl="1" eaLnBrk="1" hangingPunct="1"/>
            <a:r>
              <a:rPr lang="en-US" altLang="uk-UA" sz="1400" b="1" dirty="0"/>
              <a:t>    </a:t>
            </a:r>
            <a:r>
              <a:rPr lang="en-US" altLang="uk-UA" sz="1400" b="1" dirty="0" err="1"/>
              <a:t>else_case</a:t>
            </a:r>
            <a:r>
              <a:rPr lang="en-US" altLang="uk-UA" sz="1400" b="1" dirty="0"/>
              <a:t>  # all's ok</a:t>
            </a:r>
          </a:p>
          <a:p>
            <a:pPr lvl="1" eaLnBrk="1" hangingPunct="1"/>
            <a:r>
              <a:rPr lang="en-US" altLang="uk-UA" sz="1400" b="1" dirty="0"/>
              <a:t>finally:</a:t>
            </a:r>
          </a:p>
          <a:p>
            <a:pPr lvl="1" eaLnBrk="1" hangingPunct="1"/>
            <a:r>
              <a:rPr lang="en-US" altLang="uk-UA" sz="1400" b="1" dirty="0"/>
              <a:t>    </a:t>
            </a:r>
            <a:r>
              <a:rPr lang="en-US" altLang="uk-UA" sz="1400" b="1" dirty="0" err="1"/>
              <a:t>finally_case</a:t>
            </a:r>
            <a:r>
              <a:rPr lang="en-US" altLang="uk-UA" sz="1400" b="1" dirty="0"/>
              <a:t>  # always executed</a:t>
            </a:r>
          </a:p>
        </p:txBody>
      </p:sp>
    </p:spTree>
    <p:extLst>
      <p:ext uri="{BB962C8B-B14F-4D97-AF65-F5344CB8AC3E}">
        <p14:creationId xmlns:p14="http://schemas.microsoft.com/office/powerpoint/2010/main" val="193636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Catching exceptions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412200" y="2034652"/>
            <a:ext cx="5634373" cy="4351338"/>
          </a:xfrm>
        </p:spPr>
        <p:txBody>
          <a:bodyPr>
            <a:normAutofit/>
          </a:bodyPr>
          <a:lstStyle/>
          <a:p>
            <a:r>
              <a:rPr lang="en-US" sz="2000" dirty="0"/>
              <a:t>In case of several "except" blocks always place from the top to bottom and from more specialized (</a:t>
            </a:r>
            <a:r>
              <a:rPr lang="en-US" sz="2000" dirty="0" err="1"/>
              <a:t>KeyError</a:t>
            </a:r>
            <a:r>
              <a:rPr lang="en-US" sz="2000" dirty="0"/>
              <a:t>) to less specialized (</a:t>
            </a:r>
            <a:r>
              <a:rPr lang="en-US" sz="2000" dirty="0" err="1"/>
              <a:t>LookupError</a:t>
            </a:r>
            <a:r>
              <a:rPr lang="en-US" sz="2000" dirty="0"/>
              <a:t>). Read about </a:t>
            </a:r>
            <a:r>
              <a:rPr lang="en-US" sz="2000" dirty="0" err="1"/>
              <a:t>Liskov</a:t>
            </a:r>
            <a:r>
              <a:rPr lang="en-US" sz="2000" dirty="0"/>
              <a:t> </a:t>
            </a:r>
            <a:r>
              <a:rPr lang="en-US" sz="2000" dirty="0" smtClean="0"/>
              <a:t>principle.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uk-UA" sz="2000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215968" y="2034652"/>
            <a:ext cx="5551995" cy="3939540"/>
          </a:xfrm>
          <a:prstGeom prst="rect">
            <a:avLst/>
          </a:prstGeom>
          <a:solidFill>
            <a:schemeClr val="bg1">
              <a:lumMod val="85000"/>
              <a:alpha val="50195"/>
            </a:schemeClr>
          </a:solidFill>
          <a:ln w="9525">
            <a:solidFill>
              <a:srgbClr val="FF6600"/>
            </a:solidFill>
            <a:prstDash val="lgDash"/>
            <a:miter lim="800000"/>
            <a:headEnd/>
            <a:tailEnd/>
          </a:ln>
        </p:spPr>
        <p:txBody>
          <a:bodyPr wrap="square" tIns="137160" bIns="137160">
            <a:spAutoFit/>
          </a:bodyPr>
          <a:lstStyle>
            <a:lvl1pPr marL="342900" indent="-3429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1pPr>
            <a:lvl2pPr marL="1143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9pPr>
          </a:lstStyle>
          <a:p>
            <a:pPr lvl="1" eaLnBrk="1" hangingPunct="1"/>
            <a:r>
              <a:rPr lang="en-US" altLang="uk-UA" sz="1400" b="1" dirty="0"/>
              <a:t>d = {}</a:t>
            </a:r>
          </a:p>
          <a:p>
            <a:pPr lvl="1" eaLnBrk="1" hangingPunct="1"/>
            <a:r>
              <a:rPr lang="en-US" altLang="uk-UA" sz="1400" b="1" dirty="0"/>
              <a:t>try:</a:t>
            </a:r>
          </a:p>
          <a:p>
            <a:pPr lvl="1" eaLnBrk="1" hangingPunct="1"/>
            <a:r>
              <a:rPr lang="en-US" altLang="uk-UA" sz="1400" b="1" dirty="0"/>
              <a:t>    d[1] # key error!</a:t>
            </a:r>
          </a:p>
          <a:p>
            <a:pPr lvl="1" eaLnBrk="1" hangingPunct="1"/>
            <a:r>
              <a:rPr lang="en-US" altLang="uk-UA" sz="1400" b="1" dirty="0"/>
              <a:t>except </a:t>
            </a:r>
            <a:r>
              <a:rPr lang="en-US" altLang="uk-UA" sz="1400" b="1" dirty="0" err="1"/>
              <a:t>LookupError</a:t>
            </a:r>
            <a:r>
              <a:rPr lang="en-US" altLang="uk-UA" sz="1400" b="1" dirty="0"/>
              <a:t>, e:</a:t>
            </a:r>
          </a:p>
          <a:p>
            <a:pPr lvl="1" eaLnBrk="1" hangingPunct="1"/>
            <a:r>
              <a:rPr lang="en-US" altLang="uk-UA" sz="1400" b="1" dirty="0"/>
              <a:t>    print "</a:t>
            </a:r>
            <a:r>
              <a:rPr lang="en-US" altLang="uk-UA" sz="1400" b="1" dirty="0" err="1"/>
              <a:t>LookupError</a:t>
            </a:r>
            <a:r>
              <a:rPr lang="en-US" altLang="uk-UA" sz="1400" b="1" dirty="0"/>
              <a:t>: %s" % e</a:t>
            </a:r>
          </a:p>
          <a:p>
            <a:pPr lvl="1" eaLnBrk="1" hangingPunct="1"/>
            <a:r>
              <a:rPr lang="en-US" altLang="uk-UA" sz="1400" b="1" dirty="0"/>
              <a:t>except </a:t>
            </a:r>
            <a:r>
              <a:rPr lang="en-US" altLang="uk-UA" sz="1400" b="1" dirty="0" err="1"/>
              <a:t>KeyError</a:t>
            </a:r>
            <a:r>
              <a:rPr lang="en-US" altLang="uk-UA" sz="1400" b="1" dirty="0"/>
              <a:t>, e:</a:t>
            </a:r>
          </a:p>
          <a:p>
            <a:pPr lvl="1" eaLnBrk="1" hangingPunct="1"/>
            <a:r>
              <a:rPr lang="en-US" altLang="uk-UA" sz="1400" b="1" dirty="0"/>
              <a:t>    print "</a:t>
            </a:r>
            <a:r>
              <a:rPr lang="en-US" altLang="uk-UA" sz="1400" b="1" dirty="0" err="1"/>
              <a:t>KeyError</a:t>
            </a:r>
            <a:r>
              <a:rPr lang="en-US" altLang="uk-UA" sz="1400" b="1" dirty="0"/>
              <a:t>: %s" % e</a:t>
            </a:r>
          </a:p>
          <a:p>
            <a:pPr lvl="1" eaLnBrk="1" hangingPunct="1"/>
            <a:endParaRPr lang="en-US" altLang="uk-UA" sz="1400" b="1" dirty="0"/>
          </a:p>
          <a:p>
            <a:pPr lvl="1" eaLnBrk="1" hangingPunct="1"/>
            <a:r>
              <a:rPr lang="en-US" altLang="uk-UA" sz="1400" b="1" dirty="0"/>
              <a:t>try:</a:t>
            </a:r>
          </a:p>
          <a:p>
            <a:pPr lvl="1" eaLnBrk="1" hangingPunct="1"/>
            <a:r>
              <a:rPr lang="en-US" altLang="uk-UA" sz="1400" b="1" dirty="0"/>
              <a:t>    d[1] # key error!</a:t>
            </a:r>
          </a:p>
          <a:p>
            <a:pPr lvl="1" eaLnBrk="1" hangingPunct="1"/>
            <a:r>
              <a:rPr lang="en-US" altLang="uk-UA" sz="1400" b="1" dirty="0"/>
              <a:t>except </a:t>
            </a:r>
            <a:r>
              <a:rPr lang="en-US" altLang="uk-UA" sz="1400" b="1" dirty="0" err="1"/>
              <a:t>KeyError</a:t>
            </a:r>
            <a:r>
              <a:rPr lang="en-US" altLang="uk-UA" sz="1400" b="1" dirty="0"/>
              <a:t>, e:</a:t>
            </a:r>
          </a:p>
          <a:p>
            <a:pPr lvl="1" eaLnBrk="1" hangingPunct="1"/>
            <a:r>
              <a:rPr lang="en-US" altLang="uk-UA" sz="1400" b="1" dirty="0"/>
              <a:t>    print "</a:t>
            </a:r>
            <a:r>
              <a:rPr lang="en-US" altLang="uk-UA" sz="1400" b="1" dirty="0" err="1"/>
              <a:t>KeyError</a:t>
            </a:r>
            <a:r>
              <a:rPr lang="en-US" altLang="uk-UA" sz="1400" b="1" dirty="0"/>
              <a:t>: %s" % e</a:t>
            </a:r>
          </a:p>
          <a:p>
            <a:pPr lvl="1" eaLnBrk="1" hangingPunct="1"/>
            <a:r>
              <a:rPr lang="en-US" altLang="uk-UA" sz="1400" b="1" dirty="0"/>
              <a:t>except </a:t>
            </a:r>
            <a:r>
              <a:rPr lang="en-US" altLang="uk-UA" sz="1400" b="1" dirty="0" err="1"/>
              <a:t>LookupError</a:t>
            </a:r>
            <a:r>
              <a:rPr lang="en-US" altLang="uk-UA" sz="1400" b="1" dirty="0"/>
              <a:t>, e:</a:t>
            </a:r>
          </a:p>
          <a:p>
            <a:pPr lvl="1" eaLnBrk="1" hangingPunct="1"/>
            <a:r>
              <a:rPr lang="en-US" altLang="uk-UA" sz="1400" b="1" dirty="0"/>
              <a:t>    print "</a:t>
            </a:r>
            <a:r>
              <a:rPr lang="en-US" altLang="uk-UA" sz="1400" b="1" dirty="0" err="1"/>
              <a:t>LookupError</a:t>
            </a:r>
            <a:r>
              <a:rPr lang="en-US" altLang="uk-UA" sz="1400" b="1" dirty="0"/>
              <a:t>: %s" % </a:t>
            </a:r>
            <a:r>
              <a:rPr lang="en-US" altLang="uk-UA" sz="1400" b="1" dirty="0" smtClean="0"/>
              <a:t>e</a:t>
            </a:r>
          </a:p>
          <a:p>
            <a:pPr lvl="1" eaLnBrk="1" hangingPunct="1"/>
            <a:endParaRPr lang="en-US" altLang="uk-UA" sz="1400" b="1" dirty="0"/>
          </a:p>
          <a:p>
            <a:pPr lvl="1" eaLnBrk="1" hangingPunct="1"/>
            <a:r>
              <a:rPr lang="en-US" altLang="uk-UA" sz="1400" b="1" dirty="0" err="1"/>
              <a:t>LookupError</a:t>
            </a:r>
            <a:r>
              <a:rPr lang="en-US" altLang="uk-UA" sz="1400" b="1" dirty="0"/>
              <a:t>: 1</a:t>
            </a:r>
          </a:p>
          <a:p>
            <a:pPr lvl="1" eaLnBrk="1" hangingPunct="1"/>
            <a:r>
              <a:rPr lang="en-US" altLang="uk-UA" sz="1400" b="1" dirty="0" err="1"/>
              <a:t>KeyError</a:t>
            </a:r>
            <a:r>
              <a:rPr lang="en-US" altLang="uk-UA" sz="1400" b="1" dirty="0"/>
              <a:t>: 1</a:t>
            </a:r>
          </a:p>
        </p:txBody>
      </p:sp>
    </p:spTree>
    <p:extLst>
      <p:ext uri="{BB962C8B-B14F-4D97-AF65-F5344CB8AC3E}">
        <p14:creationId xmlns:p14="http://schemas.microsoft.com/office/powerpoint/2010/main" val="281019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Raising </a:t>
            </a:r>
            <a:r>
              <a:rPr lang="en-US" dirty="0" smtClean="0"/>
              <a:t>Exceptions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412200" y="2034652"/>
            <a:ext cx="4332795" cy="14135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The raise statement allows the programmer to force a specified exception to occur. The exception has to be either </a:t>
            </a:r>
            <a:r>
              <a:rPr lang="en-US" sz="1400" dirty="0" err="1"/>
              <a:t>builtin</a:t>
            </a:r>
            <a:r>
              <a:rPr lang="en-US" sz="1400" dirty="0"/>
              <a:t> or custom </a:t>
            </a:r>
            <a:r>
              <a:rPr lang="en-US" sz="1400" dirty="0" err="1"/>
              <a:t>subclassed</a:t>
            </a:r>
            <a:r>
              <a:rPr lang="en-US" sz="1400" dirty="0"/>
              <a:t> from Exception class. In case of empty exception class, raise will re-raise current active exception, and in case of missing an active exception, there will be thrown </a:t>
            </a:r>
            <a:r>
              <a:rPr lang="en-US" sz="1400" dirty="0" err="1"/>
              <a:t>TypeError</a:t>
            </a:r>
            <a:r>
              <a:rPr lang="en-US" sz="1400" dirty="0" smtClean="0"/>
              <a:t>.</a:t>
            </a:r>
            <a:endParaRPr lang="uk-UA" sz="1400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12199" y="3525701"/>
            <a:ext cx="3986806" cy="707886"/>
          </a:xfrm>
          <a:prstGeom prst="rect">
            <a:avLst/>
          </a:prstGeom>
          <a:solidFill>
            <a:schemeClr val="bg1">
              <a:lumMod val="85000"/>
              <a:alpha val="50195"/>
            </a:schemeClr>
          </a:solidFill>
          <a:ln w="9525">
            <a:solidFill>
              <a:srgbClr val="FF6600"/>
            </a:solidFill>
            <a:prstDash val="lgDash"/>
            <a:miter lim="800000"/>
            <a:headEnd/>
            <a:tailEnd/>
          </a:ln>
        </p:spPr>
        <p:txBody>
          <a:bodyPr wrap="square" tIns="137160" bIns="137160">
            <a:spAutoFit/>
          </a:bodyPr>
          <a:lstStyle>
            <a:lvl1pPr marL="342900" indent="-3429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1pPr>
            <a:lvl2pPr marL="1143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9pPr>
          </a:lstStyle>
          <a:p>
            <a:pPr lvl="1" eaLnBrk="1" hangingPunct="1"/>
            <a:r>
              <a:rPr lang="en-US" altLang="uk-UA" sz="1400" b="1" dirty="0"/>
              <a:t>raise exception(</a:t>
            </a:r>
            <a:r>
              <a:rPr lang="en-US" altLang="uk-UA" sz="1400" b="1" dirty="0" err="1"/>
              <a:t>args</a:t>
            </a:r>
            <a:r>
              <a:rPr lang="en-US" altLang="uk-UA" sz="1400" b="1" dirty="0"/>
              <a:t>)</a:t>
            </a:r>
          </a:p>
          <a:p>
            <a:pPr lvl="1" eaLnBrk="1" hangingPunct="1"/>
            <a:r>
              <a:rPr lang="en-US" altLang="uk-UA" sz="1400" b="1" dirty="0"/>
              <a:t>raise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12199" y="4311072"/>
            <a:ext cx="3986808" cy="2215991"/>
          </a:xfrm>
          <a:prstGeom prst="rect">
            <a:avLst/>
          </a:prstGeom>
          <a:solidFill>
            <a:schemeClr val="bg1">
              <a:lumMod val="85000"/>
              <a:alpha val="50195"/>
            </a:schemeClr>
          </a:solidFill>
          <a:ln w="9525">
            <a:solidFill>
              <a:srgbClr val="FF6600"/>
            </a:solidFill>
            <a:prstDash val="lgDash"/>
            <a:miter lim="800000"/>
            <a:headEnd/>
            <a:tailEnd/>
          </a:ln>
        </p:spPr>
        <p:txBody>
          <a:bodyPr wrap="square" tIns="137160" bIns="137160">
            <a:spAutoFit/>
          </a:bodyPr>
          <a:lstStyle>
            <a:lvl1pPr marL="342900" indent="-3429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1pPr>
            <a:lvl2pPr marL="1143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9pPr>
          </a:lstStyle>
          <a:p>
            <a:pPr lvl="1" eaLnBrk="1" hangingPunct="1"/>
            <a:r>
              <a:rPr lang="en-US" altLang="uk-UA" sz="1400" b="1" dirty="0"/>
              <a:t>try:</a:t>
            </a:r>
          </a:p>
          <a:p>
            <a:pPr lvl="1" eaLnBrk="1" hangingPunct="1"/>
            <a:r>
              <a:rPr lang="en-US" altLang="uk-UA" sz="1400" b="1" dirty="0"/>
              <a:t>    raise </a:t>
            </a:r>
            <a:r>
              <a:rPr lang="en-US" altLang="uk-UA" sz="1400" b="1" dirty="0" err="1"/>
              <a:t>KeyboardInterrupt</a:t>
            </a:r>
            <a:endParaRPr lang="en-US" altLang="uk-UA" sz="1400" b="1" dirty="0"/>
          </a:p>
          <a:p>
            <a:pPr lvl="1" eaLnBrk="1" hangingPunct="1"/>
            <a:r>
              <a:rPr lang="en-US" altLang="uk-UA" sz="1400" b="1" dirty="0"/>
              <a:t>finally:</a:t>
            </a:r>
          </a:p>
          <a:p>
            <a:pPr lvl="1" eaLnBrk="1" hangingPunct="1"/>
            <a:r>
              <a:rPr lang="en-US" altLang="uk-UA" sz="1400" b="1" dirty="0"/>
              <a:t>    print('Goodbye, world</a:t>
            </a:r>
            <a:r>
              <a:rPr lang="en-US" altLang="uk-UA" sz="1400" b="1" dirty="0" smtClean="0"/>
              <a:t>!')</a:t>
            </a:r>
          </a:p>
          <a:p>
            <a:pPr lvl="1" eaLnBrk="1" hangingPunct="1"/>
            <a:endParaRPr lang="en-US" altLang="uk-UA" sz="1400" b="1" dirty="0"/>
          </a:p>
          <a:p>
            <a:pPr lvl="1" eaLnBrk="1" hangingPunct="1"/>
            <a:r>
              <a:rPr lang="en-US" altLang="uk-UA" sz="1400" b="1" dirty="0"/>
              <a:t>Goodbye, world!</a:t>
            </a:r>
          </a:p>
          <a:p>
            <a:pPr lvl="1" eaLnBrk="1" hangingPunct="1"/>
            <a:r>
              <a:rPr lang="en-US" altLang="uk-UA" sz="1400" b="1" dirty="0" err="1"/>
              <a:t>KeyboardInterrupt</a:t>
            </a:r>
            <a:endParaRPr lang="en-US" altLang="uk-UA" sz="1400" b="1" dirty="0"/>
          </a:p>
          <a:p>
            <a:pPr lvl="1" eaLnBrk="1" hangingPunct="1"/>
            <a:r>
              <a:rPr lang="en-US" altLang="uk-UA" sz="1400" b="1" dirty="0" err="1"/>
              <a:t>Traceback</a:t>
            </a:r>
            <a:r>
              <a:rPr lang="en-US" altLang="uk-UA" sz="1400" b="1" dirty="0"/>
              <a:t> (most recent call last):</a:t>
            </a:r>
          </a:p>
          <a:p>
            <a:pPr lvl="1" eaLnBrk="1" hangingPunct="1"/>
            <a:r>
              <a:rPr lang="en-US" altLang="uk-UA" sz="1400" b="1" dirty="0"/>
              <a:t>  File "&lt;</a:t>
            </a:r>
            <a:r>
              <a:rPr lang="en-US" altLang="uk-UA" sz="1400" b="1" dirty="0" err="1"/>
              <a:t>stdin</a:t>
            </a:r>
            <a:r>
              <a:rPr lang="en-US" altLang="uk-UA" sz="1400" b="1" dirty="0"/>
              <a:t>&gt;", line 2, in ?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819136" y="1784077"/>
            <a:ext cx="7037124" cy="5016758"/>
          </a:xfrm>
          <a:prstGeom prst="rect">
            <a:avLst/>
          </a:prstGeom>
          <a:solidFill>
            <a:schemeClr val="bg1">
              <a:lumMod val="85000"/>
              <a:alpha val="50195"/>
            </a:schemeClr>
          </a:solidFill>
          <a:ln w="9525">
            <a:solidFill>
              <a:srgbClr val="FF6600"/>
            </a:solidFill>
            <a:prstDash val="lgDash"/>
            <a:miter lim="800000"/>
            <a:headEnd/>
            <a:tailEnd/>
          </a:ln>
        </p:spPr>
        <p:txBody>
          <a:bodyPr wrap="square" tIns="137160" bIns="137160">
            <a:spAutoFit/>
          </a:bodyPr>
          <a:lstStyle>
            <a:lvl1pPr marL="342900" indent="-3429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1pPr>
            <a:lvl2pPr marL="1143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333333"/>
                </a:solidFill>
                <a:latin typeface="Courier New" panose="02070309020205020404" pitchFamily="49" charset="0"/>
              </a:defRPr>
            </a:lvl9pPr>
          </a:lstStyle>
          <a:p>
            <a:pPr lvl="1" eaLnBrk="1" hangingPunct="1"/>
            <a:r>
              <a:rPr lang="en-US" altLang="uk-UA" sz="1400" b="1" dirty="0" err="1"/>
              <a:t>def</a:t>
            </a:r>
            <a:r>
              <a:rPr lang="en-US" altLang="uk-UA" sz="1400" b="1" dirty="0"/>
              <a:t> divide(x, y):</a:t>
            </a:r>
          </a:p>
          <a:p>
            <a:pPr lvl="1" eaLnBrk="1" hangingPunct="1"/>
            <a:r>
              <a:rPr lang="en-US" altLang="uk-UA" sz="1400" b="1" dirty="0"/>
              <a:t>    try:</a:t>
            </a:r>
          </a:p>
          <a:p>
            <a:pPr lvl="1" eaLnBrk="1" hangingPunct="1"/>
            <a:r>
              <a:rPr lang="en-US" altLang="uk-UA" sz="1400" b="1" dirty="0"/>
              <a:t>        result = x / y</a:t>
            </a:r>
          </a:p>
          <a:p>
            <a:pPr lvl="1" eaLnBrk="1" hangingPunct="1"/>
            <a:r>
              <a:rPr lang="en-US" altLang="uk-UA" sz="1400" b="1" dirty="0"/>
              <a:t>    except </a:t>
            </a:r>
            <a:r>
              <a:rPr lang="en-US" altLang="uk-UA" sz="1400" b="1" dirty="0" err="1"/>
              <a:t>ZeroDivisionError</a:t>
            </a:r>
            <a:r>
              <a:rPr lang="en-US" altLang="uk-UA" sz="1400" b="1" dirty="0"/>
              <a:t>:</a:t>
            </a:r>
          </a:p>
          <a:p>
            <a:pPr lvl="1" eaLnBrk="1" hangingPunct="1"/>
            <a:r>
              <a:rPr lang="en-US" altLang="uk-UA" sz="1400" b="1" dirty="0"/>
              <a:t>        print("division by zero!")</a:t>
            </a:r>
          </a:p>
          <a:p>
            <a:pPr lvl="1" eaLnBrk="1" hangingPunct="1"/>
            <a:r>
              <a:rPr lang="en-US" altLang="uk-UA" sz="1400" b="1" dirty="0"/>
              <a:t>    else:</a:t>
            </a:r>
          </a:p>
          <a:p>
            <a:pPr lvl="1" eaLnBrk="1" hangingPunct="1"/>
            <a:r>
              <a:rPr lang="en-US" altLang="uk-UA" sz="1400" b="1" dirty="0"/>
              <a:t>        print("result is", result)</a:t>
            </a:r>
          </a:p>
          <a:p>
            <a:pPr lvl="1" eaLnBrk="1" hangingPunct="1"/>
            <a:r>
              <a:rPr lang="en-US" altLang="uk-UA" sz="1400" b="1" dirty="0"/>
              <a:t>    finally:</a:t>
            </a:r>
          </a:p>
          <a:p>
            <a:pPr lvl="1" eaLnBrk="1" hangingPunct="1"/>
            <a:r>
              <a:rPr lang="en-US" altLang="uk-UA" sz="1400" b="1" dirty="0"/>
              <a:t>        print("executing finally clause")</a:t>
            </a:r>
          </a:p>
          <a:p>
            <a:pPr lvl="1" eaLnBrk="1" hangingPunct="1"/>
            <a:r>
              <a:rPr lang="en-US" altLang="uk-UA" sz="1400" b="1" dirty="0"/>
              <a:t>        </a:t>
            </a:r>
          </a:p>
          <a:p>
            <a:pPr lvl="1" eaLnBrk="1" hangingPunct="1"/>
            <a:r>
              <a:rPr lang="en-US" altLang="uk-UA" sz="1400" b="1" dirty="0"/>
              <a:t>&gt;&gt;&gt; divide(2, 1)</a:t>
            </a:r>
          </a:p>
          <a:p>
            <a:pPr lvl="1" eaLnBrk="1" hangingPunct="1"/>
            <a:r>
              <a:rPr lang="en-US" altLang="uk-UA" sz="1400" b="1" dirty="0"/>
              <a:t>result is 2.0</a:t>
            </a:r>
          </a:p>
          <a:p>
            <a:pPr lvl="1" eaLnBrk="1" hangingPunct="1"/>
            <a:r>
              <a:rPr lang="en-US" altLang="uk-UA" sz="1400" b="1" dirty="0"/>
              <a:t>executing finally clause</a:t>
            </a:r>
          </a:p>
          <a:p>
            <a:pPr lvl="1" eaLnBrk="1" hangingPunct="1"/>
            <a:r>
              <a:rPr lang="en-US" altLang="uk-UA" sz="1400" b="1" dirty="0"/>
              <a:t>&gt;&gt;&gt; divide(2, 0)</a:t>
            </a:r>
          </a:p>
          <a:p>
            <a:pPr lvl="1" eaLnBrk="1" hangingPunct="1"/>
            <a:r>
              <a:rPr lang="en-US" altLang="uk-UA" sz="1400" b="1" dirty="0"/>
              <a:t>division by zero!</a:t>
            </a:r>
          </a:p>
          <a:p>
            <a:pPr lvl="1" eaLnBrk="1" hangingPunct="1"/>
            <a:r>
              <a:rPr lang="en-US" altLang="uk-UA" sz="1400" b="1" dirty="0"/>
              <a:t>executing finally clause</a:t>
            </a:r>
          </a:p>
          <a:p>
            <a:pPr lvl="1" eaLnBrk="1" hangingPunct="1"/>
            <a:r>
              <a:rPr lang="en-US" altLang="uk-UA" sz="1400" b="1" dirty="0"/>
              <a:t>&gt;&gt;&gt; divide("2", "1")</a:t>
            </a:r>
          </a:p>
          <a:p>
            <a:pPr lvl="1" eaLnBrk="1" hangingPunct="1"/>
            <a:r>
              <a:rPr lang="en-US" altLang="uk-UA" sz="1400" b="1" dirty="0"/>
              <a:t>executing finally clause</a:t>
            </a:r>
          </a:p>
          <a:p>
            <a:pPr lvl="1" eaLnBrk="1" hangingPunct="1"/>
            <a:r>
              <a:rPr lang="en-US" altLang="uk-UA" sz="1400" b="1" dirty="0" err="1"/>
              <a:t>Traceback</a:t>
            </a:r>
            <a:r>
              <a:rPr lang="en-US" altLang="uk-UA" sz="1400" b="1" dirty="0"/>
              <a:t> (most recent call last):</a:t>
            </a:r>
          </a:p>
          <a:p>
            <a:pPr lvl="1" eaLnBrk="1" hangingPunct="1"/>
            <a:r>
              <a:rPr lang="en-US" altLang="uk-UA" sz="1400" b="1" dirty="0"/>
              <a:t>  File "&lt;</a:t>
            </a:r>
            <a:r>
              <a:rPr lang="en-US" altLang="uk-UA" sz="1400" b="1" dirty="0" err="1"/>
              <a:t>stdin</a:t>
            </a:r>
            <a:r>
              <a:rPr lang="en-US" altLang="uk-UA" sz="1400" b="1" dirty="0"/>
              <a:t>&gt;", line 1, in ?</a:t>
            </a:r>
          </a:p>
          <a:p>
            <a:pPr lvl="1" eaLnBrk="1" hangingPunct="1"/>
            <a:r>
              <a:rPr lang="en-US" altLang="uk-UA" sz="1400" b="1" dirty="0"/>
              <a:t>  File "&lt;</a:t>
            </a:r>
            <a:r>
              <a:rPr lang="en-US" altLang="uk-UA" sz="1400" b="1" dirty="0" err="1"/>
              <a:t>stdin</a:t>
            </a:r>
            <a:r>
              <a:rPr lang="en-US" altLang="uk-UA" sz="1400" b="1" dirty="0"/>
              <a:t>&gt;", line 3, in divide</a:t>
            </a:r>
          </a:p>
          <a:p>
            <a:pPr lvl="1" eaLnBrk="1" hangingPunct="1"/>
            <a:r>
              <a:rPr lang="en-US" altLang="uk-UA" sz="1400" b="1" dirty="0" err="1"/>
              <a:t>TypeError</a:t>
            </a:r>
            <a:r>
              <a:rPr lang="en-US" altLang="uk-UA" sz="1400" b="1" dirty="0"/>
              <a:t>: unsupported operand type(s) for /: '</a:t>
            </a:r>
            <a:r>
              <a:rPr lang="en-US" altLang="uk-UA" sz="1400" b="1" dirty="0" err="1"/>
              <a:t>str</a:t>
            </a:r>
            <a:r>
              <a:rPr lang="en-US" altLang="uk-UA" sz="1400" b="1" dirty="0"/>
              <a:t>' and '</a:t>
            </a:r>
            <a:r>
              <a:rPr lang="en-US" altLang="uk-UA" sz="1400" b="1" dirty="0" err="1"/>
              <a:t>str</a:t>
            </a:r>
            <a:r>
              <a:rPr lang="en-US" altLang="uk-UA" sz="1400" b="1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97386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84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s Brand Panel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nk Slides without Logo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lank Slides with Logo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</TotalTime>
  <Words>614</Words>
  <Application>Microsoft Office PowerPoint</Application>
  <PresentationFormat>Widescreen</PresentationFormat>
  <Paragraphs>93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Tahoma</vt:lpstr>
      <vt:lpstr>Office Theme</vt:lpstr>
      <vt:lpstr>Title Slides Brand Panel</vt:lpstr>
      <vt:lpstr>Blank Slides without Logo</vt:lpstr>
      <vt:lpstr>Blank Slides with Logo</vt:lpstr>
      <vt:lpstr>Exceptions</vt:lpstr>
      <vt:lpstr>Exceptions</vt:lpstr>
      <vt:lpstr>Exceptions vs. Error code</vt:lpstr>
      <vt:lpstr>Exception inheritance tree</vt:lpstr>
      <vt:lpstr>Catching exceptions - Example</vt:lpstr>
      <vt:lpstr>Raising Exceptions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Automation Boot Camp</dc:title>
  <dc:creator>Vadim Bobrenok</dc:creator>
  <cp:lastModifiedBy>Maryana Lopatynska</cp:lastModifiedBy>
  <cp:revision>263</cp:revision>
  <dcterms:created xsi:type="dcterms:W3CDTF">2016-08-08T19:50:05Z</dcterms:created>
  <dcterms:modified xsi:type="dcterms:W3CDTF">2017-10-12T20:03:23Z</dcterms:modified>
</cp:coreProperties>
</file>